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handoutMasterIdLst>
    <p:handoutMasterId r:id="rId14"/>
  </p:handoutMasterIdLst>
  <p:sldIdLst>
    <p:sldId id="256" r:id="rId2"/>
    <p:sldId id="265" r:id="rId3"/>
    <p:sldId id="257" r:id="rId4"/>
    <p:sldId id="258" r:id="rId5"/>
    <p:sldId id="259" r:id="rId6"/>
    <p:sldId id="260" r:id="rId7"/>
    <p:sldId id="266" r:id="rId8"/>
    <p:sldId id="267" r:id="rId9"/>
    <p:sldId id="268" r:id="rId10"/>
    <p:sldId id="269" r:id="rId11"/>
    <p:sldId id="263" r:id="rId12"/>
    <p:sldId id="270" r:id="rId13"/>
  </p:sldIdLst>
  <p:sldSz cx="9144000" cy="6858000" type="screen4x3"/>
  <p:notesSz cx="7086600" cy="9372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235F9DE3-5533-43A6-BC0F-9B45B2DB0F2D}" type="datetimeFigureOut">
              <a:rPr lang="en-US" smtClean="0"/>
              <a:t>11/23/2011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5AEA4D7E-1D1B-43A2-B4DD-094A28B74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25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A8567-393C-4B2F-BCBE-B6FFF9663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5F409-7201-4354-B5CB-15859D65E5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428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ED37-E355-42CC-8294-E7A77B2F1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92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C7161-053E-47F7-B8C6-18AD12749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15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CFEB3-49A3-4D12-BB44-9316E9DDE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8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300BE-8F57-4907-95B0-DACC90FD4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43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10D3E-DA1E-41EC-85E5-47058ACD4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30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EE77D-B2B5-4534-8CFE-D8E4F3DD1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19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68226-6BFA-4510-8BAC-D39E131FB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555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65663-1DA9-4060-BE86-CA9C25051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66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2FFFE-652B-43A4-A696-BD5745555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44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26A50-99DD-449C-8685-69F40CB2D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2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3B428-CB72-44BB-A816-2C66C66CC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15DB363D-24A7-4FB7-A549-D97700088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www.google.ca/imgres?imgurl=http://www.sinauer.com/cooper/4e/micro/01/01-02_AnimalCell(NL-Small).jpg&amp;imgrefurl=http://picsdigger.com/domain/sinauer.com/&amp;usg=__spg2ReayJcmXp0FELJ2bcOSIXR0=&amp;h=300&amp;w=400&amp;sz=25&amp;hl=en&amp;start=1&amp;zoom=1&amp;itbs=1&amp;tbnid=6_oRE8CCuN6DtM:&amp;tbnh=93&amp;tbnw=124&amp;prev=/images?q=animal+cell+micrograph&amp;hl=en&amp;gbv=2&amp;tbs=isch:1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google.ca/imgres?imgurl=http://topnews.in/health/files/Heart-Attack.jpg&amp;imgrefurl=http://www.topnews.in/health/diseases/heart-attack&amp;usg=__hCrU7zzFy7_PEZg0C9p7UJR3DfU=&amp;h=432&amp;w=302&amp;sz=87&amp;hl=en&amp;start=57&amp;zoom=1&amp;itbs=1&amp;tbnid=cS1zVjZSIhQXPM:&amp;tbnh=126&amp;tbnw=88&amp;prev=/images?q=heart&amp;start=40&amp;hl=en&amp;sa=N&amp;gbv=2&amp;ndsp=20&amp;tbs=isch:1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ca/imgres?imgurl=http://www.biolegend.com/media_assets/products/product_images/624902_Liver_iKba_062508.jpg&amp;imgrefurl=http://www.biolegend.com/purified-anti-ikappab-alpha-antibody-2540.html&amp;usg=__nIEW5t1L2-d1gAS26RvyDP0wdOs=&amp;h=158&amp;w=200&amp;sz=19&amp;hl=en&amp;start=14&amp;zoom=1&amp;um=1&amp;itbs=1&amp;tbnid=LqigxZs6iaOd9M:&amp;tbnh=82&amp;tbnw=104&amp;prev=/images?q=liver+tissue&amp;um=1&amp;hl=en&amp;sa=N&amp;rlz=1T4ADFA_enCA390CA391&amp;tbs=isch:1" TargetMode="Externa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icro.magnet.fsu.edu/cells/plantcell.htm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Cell Theory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509817"/>
            <a:ext cx="79310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Cell Wall- rigid outer layer </a:t>
            </a:r>
            <a:endParaRPr lang="en-US" sz="28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In plant cells that </a:t>
            </a:r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supports </a:t>
            </a:r>
            <a:endParaRPr lang="en-US" sz="28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and </a:t>
            </a:r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protects the cell</a:t>
            </a:r>
            <a:endParaRPr lang="en-US" sz="2800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1341" y="2507902"/>
            <a:ext cx="633769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Chloroplast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– only in plant </a:t>
            </a:r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cells-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contain chlorophyll 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for </a:t>
            </a:r>
            <a:endParaRPr lang="en-US" sz="28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photosynthesis</a:t>
            </a:r>
            <a:endParaRPr lang="en-US" sz="2800" dirty="0">
              <a:solidFill>
                <a:srgbClr val="00000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317" y="311497"/>
            <a:ext cx="2571919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4966387" y="1364809"/>
            <a:ext cx="1524000" cy="394598"/>
          </a:xfrm>
          <a:prstGeom prst="straightConnector1">
            <a:avLst/>
          </a:prstGeom>
          <a:ln w="1016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436" y="2667000"/>
            <a:ext cx="2209800" cy="142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1000" y="4399746"/>
            <a:ext cx="592867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Cilia-tiny hairs that move cell</a:t>
            </a:r>
          </a:p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around</a:t>
            </a:r>
            <a:endParaRPr lang="en-US" sz="2800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532" y="4325153"/>
            <a:ext cx="226695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91125" y="5715000"/>
            <a:ext cx="596323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Flagellum-a whip-like tail for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movement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550" y="5486400"/>
            <a:ext cx="1428137" cy="1159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20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Differences between plant and animal cells?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Plant cells: 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Have a rigid cell wall</a:t>
            </a:r>
          </a:p>
          <a:p>
            <a:pPr lvl="1" eaLnBrk="1" hangingPunct="1">
              <a:defRPr/>
            </a:pP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Have chloroplasts for photosynthesis</a:t>
            </a:r>
          </a:p>
          <a:p>
            <a:pPr lvl="1" eaLnBrk="1" hangingPunct="1">
              <a:defRPr/>
            </a:pP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Usually have large vacuoles to store water, minerals, sugars, etc.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90800"/>
            <a:ext cx="3352800" cy="3618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615514"/>
            <a:ext cx="3429000" cy="33947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069889" y="228599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0000"/>
                </a:solidFill>
              </a:rPr>
              <a:t>Animal Cell or Plant Cell?</a:t>
            </a:r>
            <a:endParaRPr lang="en-US" sz="48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6764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</a:rPr>
              <a:t>Plant Cell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67300" y="1841155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</a:rPr>
              <a:t>Animal Cell</a:t>
            </a:r>
            <a:endParaRPr 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5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5" descr="01-02_AnimalCell(NL-Small)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907890"/>
            <a:ext cx="2819400" cy="2114550"/>
          </a:xfrm>
        </p:spPr>
      </p:pic>
      <p:pic>
        <p:nvPicPr>
          <p:cNvPr id="3075" name="Picture 19" descr="624902_Liver_iKba_062508">
            <a:hlinkClick r:id="rId4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0400" y="4267200"/>
            <a:ext cx="2470150" cy="1947863"/>
          </a:xfrm>
        </p:spPr>
      </p:pic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Arrange these in a logical order:</a:t>
            </a:r>
          </a:p>
        </p:txBody>
      </p:sp>
      <p:pic>
        <p:nvPicPr>
          <p:cNvPr id="3077" name="Picture 27" descr="Heart-Attack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1752600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9" descr="http://www.scienceclarified.com/images/uesc_01_img003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2200" y="3429000"/>
            <a:ext cx="2286000" cy="2933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143000"/>
            <a:ext cx="2514600" cy="2465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89010" y="3276600"/>
            <a:ext cx="27432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ORGAN SYSTEM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2814935"/>
            <a:ext cx="10668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CELL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6242992"/>
            <a:ext cx="21336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ORGANISM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68705" y="6003098"/>
            <a:ext cx="14065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TISSUE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715" y="6193901"/>
            <a:ext cx="14065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ORGAN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Cell Theory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1) All living things are made of cells.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2) The cell is the basic unit that performs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all the functions of life. 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All cells come from pre-existing cells.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Animal Cells under a Light Microscope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5123" name="Picture 5" descr="Red Blood Cell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143000"/>
            <a:ext cx="3429000" cy="2571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9" descr="cheek_cells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7800" y="1066800"/>
            <a:ext cx="2895600" cy="2316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1676400" y="3733800"/>
            <a:ext cx="1579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Red Blood Cells</a:t>
            </a:r>
          </a:p>
        </p:txBody>
      </p:sp>
      <p:sp>
        <p:nvSpPr>
          <p:cNvPr id="5126" name="Rectangle 11"/>
          <p:cNvSpPr>
            <a:spLocks noChangeArrowheads="1"/>
          </p:cNvSpPr>
          <p:nvPr/>
        </p:nvSpPr>
        <p:spPr bwMode="auto">
          <a:xfrm>
            <a:off x="6096000" y="3505200"/>
            <a:ext cx="1481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Cheek Cells</a:t>
            </a:r>
          </a:p>
        </p:txBody>
      </p:sp>
      <p:sp>
        <p:nvSpPr>
          <p:cNvPr id="5127" name="Rectangle 14"/>
          <p:cNvSpPr>
            <a:spLocks noChangeArrowheads="1"/>
          </p:cNvSpPr>
          <p:nvPr/>
        </p:nvSpPr>
        <p:spPr bwMode="auto">
          <a:xfrm>
            <a:off x="6477000" y="6248400"/>
            <a:ext cx="1103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Amoeba</a:t>
            </a:r>
          </a:p>
        </p:txBody>
      </p:sp>
      <p:sp>
        <p:nvSpPr>
          <p:cNvPr id="5128" name="Rectangle 15"/>
          <p:cNvSpPr>
            <a:spLocks noChangeArrowheads="1"/>
          </p:cNvSpPr>
          <p:nvPr/>
        </p:nvSpPr>
        <p:spPr bwMode="auto">
          <a:xfrm>
            <a:off x="1905000" y="6248400"/>
            <a:ext cx="1562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Paramecium</a:t>
            </a:r>
          </a:p>
        </p:txBody>
      </p:sp>
      <p:pic>
        <p:nvPicPr>
          <p:cNvPr id="5129" name="Picture 12" descr="http://truthandrocketscience.files.wordpress.com/2010/01/amoeba.jpg?w=454&amp;h=3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962400"/>
            <a:ext cx="31813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4114800"/>
            <a:ext cx="3135313" cy="2128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Animal-Cel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19200"/>
            <a:ext cx="4683125" cy="464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762000" y="6019800"/>
            <a:ext cx="35290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http://</a:t>
            </a:r>
            <a:r>
              <a:rPr lang="en-US" sz="1200">
                <a:solidFill>
                  <a:srgbClr val="000000"/>
                </a:solidFill>
              </a:rPr>
              <a:t>www.animalport.com/img/Animal-Cell.jpg</a:t>
            </a:r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3429000" y="304800"/>
            <a:ext cx="3505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Parts of an  Animal Cell</a:t>
            </a:r>
          </a:p>
        </p:txBody>
      </p:sp>
      <p:pic>
        <p:nvPicPr>
          <p:cNvPr id="6149" name="Picture 5" descr="F05-42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066800"/>
            <a:ext cx="3810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800600" y="6019800"/>
            <a:ext cx="4343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000">
                <a:solidFill>
                  <a:srgbClr val="000000"/>
                </a:solidFill>
              </a:rPr>
              <a:t>http://bioweb.wku.edu/courses/biol22000/11Organelles/Fig.html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Plant Cell</a:t>
            </a:r>
          </a:p>
        </p:txBody>
      </p:sp>
      <p:pic>
        <p:nvPicPr>
          <p:cNvPr id="7171" name="Picture 5" descr="F05-43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1600200"/>
            <a:ext cx="310515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Rectangle 8"/>
          <p:cNvSpPr>
            <a:spLocks noChangeArrowheads="1"/>
          </p:cNvSpPr>
          <p:nvPr/>
        </p:nvSpPr>
        <p:spPr bwMode="auto">
          <a:xfrm>
            <a:off x="4419600" y="5867400"/>
            <a:ext cx="5029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>
                <a:solidFill>
                  <a:srgbClr val="000000"/>
                </a:solidFill>
              </a:rPr>
              <a:t>http://bioweb.wku.edu/courses/biol22000/11Organelles/Fig.html</a:t>
            </a:r>
          </a:p>
        </p:txBody>
      </p:sp>
      <p:pic>
        <p:nvPicPr>
          <p:cNvPr id="7173" name="Picture 5" descr="Anatomy of the Plant Cell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4343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228600" y="579120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http://</a:t>
            </a:r>
            <a:r>
              <a:rPr lang="en-US" sz="1100">
                <a:solidFill>
                  <a:srgbClr val="000000"/>
                </a:solidFill>
              </a:rPr>
              <a:t>micro.magnet.fsu.edu/cells/plants/plantmodel.html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3352800" y="304800"/>
            <a:ext cx="3184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Cell Organelles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1886" y="3140625"/>
            <a:ext cx="6688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Nucleus-   control </a:t>
            </a:r>
            <a:r>
              <a:rPr lang="en-US" sz="2800" dirty="0" err="1">
                <a:solidFill>
                  <a:srgbClr val="000000"/>
                </a:solidFill>
                <a:latin typeface="Arial Black" pitchFamily="34" charset="0"/>
              </a:rPr>
              <a:t>centre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 or </a:t>
            </a:r>
            <a:r>
              <a:rPr lang="en-US" sz="2800" i="1" dirty="0">
                <a:solidFill>
                  <a:srgbClr val="000000"/>
                </a:solidFill>
                <a:latin typeface="Arial Black" pitchFamily="34" charset="0"/>
              </a:rPr>
              <a:t>brain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914400"/>
            <a:ext cx="89471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Cell Membrane- controls movement of</a:t>
            </a:r>
          </a:p>
          <a:p>
            <a:pPr eaLnBrk="1" hangingPunct="1"/>
            <a:r>
              <a:rPr lang="en-US" sz="2800">
                <a:solidFill>
                  <a:srgbClr val="000000"/>
                </a:solidFill>
                <a:latin typeface="Arial Black" pitchFamily="34" charset="0"/>
              </a:rPr>
              <a:t>             substances in and out of the cell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1000" y="2286000"/>
            <a:ext cx="8474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Cytoplasm-   jelly-like substance (</a:t>
            </a:r>
            <a:r>
              <a:rPr lang="en-US" sz="2800" i="1" dirty="0">
                <a:solidFill>
                  <a:srgbClr val="000000"/>
                </a:solidFill>
                <a:latin typeface="Arial Black" pitchFamily="34" charset="0"/>
              </a:rPr>
              <a:t>matrix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)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8384" y="5076598"/>
            <a:ext cx="74771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Nucleolus-   structure in the nucleus</a:t>
            </a:r>
          </a:p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                    that helps make proteins</a:t>
            </a: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910" y="3402562"/>
            <a:ext cx="1744396" cy="168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4945062" y="3664500"/>
            <a:ext cx="2145848" cy="297900"/>
          </a:xfrm>
          <a:prstGeom prst="straightConnector1">
            <a:avLst/>
          </a:prstGeom>
          <a:ln w="1016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817260" y="4245442"/>
            <a:ext cx="2031340" cy="831156"/>
          </a:xfrm>
          <a:prstGeom prst="straightConnector1">
            <a:avLst/>
          </a:prstGeom>
          <a:ln w="1016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utoUpdateAnimBg="0"/>
      <p:bldP spid="8" grpId="0" autoUpdateAnimBg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237" y="5034377"/>
            <a:ext cx="6960239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Lysosomes–small sacs containing 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Chemicals to 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digest (break </a:t>
            </a:r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down) 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unwanted materials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 </a:t>
            </a:r>
            <a:r>
              <a:rPr lang="en-US" sz="2800" i="1" dirty="0">
                <a:solidFill>
                  <a:srgbClr val="000000"/>
                </a:solidFill>
                <a:latin typeface="Arial Black" pitchFamily="34" charset="0"/>
              </a:rPr>
              <a:t>(suicide sacs)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3025" y="381000"/>
            <a:ext cx="89471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Chromosomes- thread-like </a:t>
            </a:r>
            <a:endParaRPr lang="en-US" sz="28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material in 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nucleus that </a:t>
            </a:r>
            <a:endParaRPr lang="en-US" sz="28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contains 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the DNA </a:t>
            </a:r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(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genes)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3956" y="2458244"/>
            <a:ext cx="89471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Mitochondria- bean-shaped 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structures 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that </a:t>
            </a:r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produce 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energy  (</a:t>
            </a:r>
            <a:r>
              <a:rPr lang="en-US" sz="2800" i="1" dirty="0" err="1">
                <a:solidFill>
                  <a:srgbClr val="000000"/>
                </a:solidFill>
                <a:latin typeface="Arial Black" pitchFamily="34" charset="0"/>
              </a:rPr>
              <a:t>powerplant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7237" y="4097471"/>
            <a:ext cx="8474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Vacuole- stores water, food, wastes</a:t>
            </a: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86485"/>
            <a:ext cx="2086623" cy="208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4837469" y="1129796"/>
            <a:ext cx="1791931" cy="0"/>
          </a:xfrm>
          <a:prstGeom prst="straightConnector1">
            <a:avLst/>
          </a:prstGeom>
          <a:ln w="1143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550" y="2437454"/>
            <a:ext cx="1752600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850" y="3773551"/>
            <a:ext cx="1086498" cy="1171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740" y="5329904"/>
            <a:ext cx="1332269" cy="122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8329" y="2053545"/>
            <a:ext cx="731860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Endoplasmic Reticulum </a:t>
            </a:r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–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      transport channels</a:t>
            </a:r>
          </a:p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   </a:t>
            </a:r>
            <a:r>
              <a:rPr lang="en-US" sz="2800" i="1" dirty="0" err="1" smtClean="0">
                <a:solidFill>
                  <a:srgbClr val="000000"/>
                </a:solidFill>
                <a:latin typeface="Arial Black" pitchFamily="34" charset="0"/>
              </a:rPr>
              <a:t>Types:Rough</a:t>
            </a:r>
            <a:r>
              <a:rPr lang="en-US" sz="2800" i="1" dirty="0" smtClean="0">
                <a:solidFill>
                  <a:srgbClr val="000000"/>
                </a:solidFill>
                <a:latin typeface="Arial Black" pitchFamily="34" charset="0"/>
              </a:rPr>
              <a:t> and Smooth </a:t>
            </a: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Rough ER is covered in ribosomes.   </a:t>
            </a:r>
            <a:endParaRPr lang="en-US" sz="2800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86295" y="4267200"/>
            <a:ext cx="745992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Golgi Body (Apparatus)– flat pockets </a:t>
            </a:r>
            <a:endParaRPr lang="en-US" sz="28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that package 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proteins </a:t>
            </a:r>
            <a:endParaRPr lang="en-US" sz="28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to 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leave cell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9431" y="457200"/>
            <a:ext cx="53569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Ribosomes-   small, round </a:t>
            </a:r>
            <a:endParaRPr lang="en-US" sz="280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00"/>
                </a:solidFill>
                <a:latin typeface="Arial Black" pitchFamily="34" charset="0"/>
              </a:rPr>
              <a:t>bodies that make </a:t>
            </a:r>
            <a:r>
              <a:rPr lang="en-US" sz="2800" dirty="0">
                <a:solidFill>
                  <a:srgbClr val="000000"/>
                </a:solidFill>
                <a:latin typeface="Arial Black" pitchFamily="34" charset="0"/>
              </a:rPr>
              <a:t>protein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696" y="372718"/>
            <a:ext cx="2587695" cy="253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267612" y="685800"/>
            <a:ext cx="752188" cy="1295400"/>
          </a:xfrm>
          <a:prstGeom prst="straightConnector1">
            <a:avLst/>
          </a:prstGeom>
          <a:ln w="1143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248400" y="2547830"/>
            <a:ext cx="1476534" cy="804970"/>
          </a:xfrm>
          <a:prstGeom prst="straightConnector1">
            <a:avLst/>
          </a:prstGeom>
          <a:ln w="1143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096" y="4755573"/>
            <a:ext cx="3031742" cy="179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6" grpId="0"/>
    </p:bld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289</TotalTime>
  <Words>284</Words>
  <Application>Microsoft Office PowerPoint</Application>
  <PresentationFormat>On-screen Show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Textured</vt:lpstr>
      <vt:lpstr>Cell Theory Introduction</vt:lpstr>
      <vt:lpstr>Arrange these in a logical order:</vt:lpstr>
      <vt:lpstr>Cell Theory</vt:lpstr>
      <vt:lpstr>Animal Cells under a Light Microscope </vt:lpstr>
      <vt:lpstr>PowerPoint Presentation</vt:lpstr>
      <vt:lpstr>Plant Cell</vt:lpstr>
      <vt:lpstr>PowerPoint Presentation</vt:lpstr>
      <vt:lpstr>PowerPoint Presentation</vt:lpstr>
      <vt:lpstr>PowerPoint Presentation</vt:lpstr>
      <vt:lpstr>PowerPoint Presentation</vt:lpstr>
      <vt:lpstr>Differences between plant and animal cells?</vt:lpstr>
      <vt:lpstr>PowerPoint Presentation</vt:lpstr>
    </vt:vector>
  </TitlesOfParts>
  <Company>Peel 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Theory and Structure of a Cell</dc:title>
  <dc:creator>Linda</dc:creator>
  <cp:lastModifiedBy>Linda</cp:lastModifiedBy>
  <cp:revision>20</cp:revision>
  <cp:lastPrinted>2011-11-23T12:00:09Z</cp:lastPrinted>
  <dcterms:created xsi:type="dcterms:W3CDTF">2010-09-08T02:39:18Z</dcterms:created>
  <dcterms:modified xsi:type="dcterms:W3CDTF">2011-11-23T12:02:23Z</dcterms:modified>
</cp:coreProperties>
</file>